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handoutMasterIdLst>
    <p:handoutMasterId r:id="rId18"/>
  </p:handoutMasterIdLst>
  <p:sldIdLst>
    <p:sldId id="809" r:id="rId6"/>
    <p:sldId id="265" r:id="rId7"/>
    <p:sldId id="259" r:id="rId8"/>
    <p:sldId id="258" r:id="rId9"/>
    <p:sldId id="673" r:id="rId10"/>
    <p:sldId id="838" r:id="rId11"/>
    <p:sldId id="836" r:id="rId12"/>
    <p:sldId id="462" r:id="rId13"/>
    <p:sldId id="273" r:id="rId14"/>
    <p:sldId id="839" r:id="rId15"/>
    <p:sldId id="837" r:id="rId16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809"/>
            <p14:sldId id="265"/>
            <p14:sldId id="259"/>
            <p14:sldId id="258"/>
            <p14:sldId id="673"/>
            <p14:sldId id="838"/>
            <p14:sldId id="836"/>
            <p14:sldId id="462"/>
            <p14:sldId id="273"/>
            <p14:sldId id="839"/>
            <p14:sldId id="8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8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0" y="2113889"/>
            <a:ext cx="9144000" cy="326151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2400" dirty="0"/>
              <a:t>Becca Laub – Project Manager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Embry-Riddle Aeronautical University </a:t>
            </a:r>
            <a:br>
              <a:rPr lang="en-US" sz="2400" dirty="0"/>
            </a:br>
            <a:r>
              <a:rPr lang="en-US" sz="2400" dirty="0"/>
              <a:t>Arizona Space Grant Consortium Symposium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April 13</a:t>
            </a:r>
            <a:r>
              <a:rPr lang="en-US" sz="2400" baseline="30000" dirty="0"/>
              <a:t>th</a:t>
            </a:r>
            <a:r>
              <a:rPr lang="en-US" sz="2400"/>
              <a:t>, 2019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297960"/>
            <a:ext cx="9144000" cy="1082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EagleSat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0" y="4145971"/>
            <a:ext cx="1894115" cy="189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5079700" y="4178580"/>
            <a:ext cx="2329103" cy="183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r="25272"/>
          <a:stretch/>
        </p:blipFill>
        <p:spPr>
          <a:xfrm>
            <a:off x="7746270" y="4145971"/>
            <a:ext cx="1851793" cy="1881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3" y="4627321"/>
            <a:ext cx="2774057" cy="124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5" y="4374438"/>
            <a:ext cx="1341878" cy="1754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94" y="400332"/>
            <a:ext cx="3091751" cy="705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" y="507762"/>
            <a:ext cx="3333609" cy="4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Subsystem level ICDs </a:t>
            </a:r>
          </a:p>
          <a:p>
            <a:pPr marL="227965" indent="-227965"/>
            <a:r>
              <a:rPr lang="en-US" dirty="0"/>
              <a:t>Capture design of subsystem and how it affects other subsystems</a:t>
            </a:r>
          </a:p>
          <a:p>
            <a:pPr marL="227965" indent="-227965"/>
            <a:r>
              <a:rPr lang="en-US" dirty="0"/>
              <a:t>Ensure design has no conflicts</a:t>
            </a:r>
          </a:p>
          <a:p>
            <a:pPr marL="227965" indent="-227965"/>
            <a:r>
              <a:rPr lang="en-US" dirty="0"/>
              <a:t>High traffic interfaces have separate ICDs </a:t>
            </a:r>
          </a:p>
          <a:p>
            <a:pPr marL="685154" lvl="1" indent="-227965"/>
            <a:r>
              <a:rPr lang="en-US" dirty="0"/>
              <a:t>OBC Payload Computer to OBC bus computer</a:t>
            </a:r>
          </a:p>
          <a:p>
            <a:pPr marL="227965" indent="-227965"/>
            <a:r>
              <a:rPr lang="en-US" dirty="0"/>
              <a:t>Combined to make whole system ICD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Current task – Interface Control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0" y="2113889"/>
            <a:ext cx="9144000" cy="326151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Questions?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446677"/>
            <a:ext cx="9144000" cy="1082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EagleSat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0" y="4145971"/>
            <a:ext cx="1894115" cy="189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5079700" y="4178580"/>
            <a:ext cx="2329103" cy="183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r="25272"/>
          <a:stretch/>
        </p:blipFill>
        <p:spPr>
          <a:xfrm>
            <a:off x="7746270" y="4145971"/>
            <a:ext cx="1851793" cy="1881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3" y="4627321"/>
            <a:ext cx="2774057" cy="124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5" y="4374438"/>
            <a:ext cx="1341878" cy="1754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94" y="400332"/>
            <a:ext cx="3091751" cy="705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" y="507762"/>
            <a:ext cx="3333609" cy="4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Requirements </a:t>
            </a:r>
          </a:p>
          <a:p>
            <a:r>
              <a:rPr lang="en-US" dirty="0"/>
              <a:t>CDR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Interface Control Document (ICD)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Education</a:t>
            </a:r>
          </a:p>
          <a:p>
            <a:pPr>
              <a:lnSpc>
                <a:spcPct val="100000"/>
              </a:lnSpc>
            </a:pPr>
            <a:r>
              <a:rPr lang="en-US" dirty="0"/>
              <a:t>Strong, achievable scientific goals</a:t>
            </a:r>
          </a:p>
          <a:p>
            <a:pPr>
              <a:lnSpc>
                <a:spcPct val="100000"/>
              </a:lnSpc>
            </a:pPr>
            <a:r>
              <a:rPr lang="en-US" dirty="0"/>
              <a:t>Commercially available bus systems</a:t>
            </a:r>
          </a:p>
          <a:p>
            <a:pPr>
              <a:lnSpc>
                <a:spcPct val="100000"/>
              </a:lnSpc>
            </a:pPr>
            <a:r>
              <a:rPr lang="en-US" dirty="0"/>
              <a:t>Work with teams, departments, and organizations both on and off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b="18846"/>
          <a:stretch/>
        </p:blipFill>
        <p:spPr>
          <a:xfrm>
            <a:off x="3025004" y="3578113"/>
            <a:ext cx="5817576" cy="231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5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Scientific Goals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entury Gothic"/>
              </a:rPr>
              <a:t>Memory degradation experiment (MDE)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Cosmic Ray Payload (CRP)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Spacecraft – 3U CubeSat</a:t>
            </a:r>
          </a:p>
          <a:p>
            <a:pPr>
              <a:lnSpc>
                <a:spcPct val="100000"/>
              </a:lnSpc>
            </a:pPr>
            <a:r>
              <a:rPr lang="en-US" dirty="0"/>
              <a:t>SELECTED - 2018 NASA CubeSat Launch Initiative</a:t>
            </a:r>
          </a:p>
          <a:p>
            <a:pPr>
              <a:lnSpc>
                <a:spcPct val="100000"/>
              </a:lnSpc>
            </a:pPr>
            <a:r>
              <a:rPr lang="en-US" dirty="0"/>
              <a:t>Designing for ISS orbit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402-424 km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51.6 degree inclination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t="5219" r="31439"/>
          <a:stretch/>
        </p:blipFill>
        <p:spPr>
          <a:xfrm>
            <a:off x="9536252" y="1123722"/>
            <a:ext cx="2132586" cy="49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Three levels 	</a:t>
            </a:r>
          </a:p>
          <a:p>
            <a:pPr marL="685154" lvl="1" indent="-227965"/>
            <a:r>
              <a:rPr lang="en-US" dirty="0"/>
              <a:t>Program</a:t>
            </a:r>
          </a:p>
          <a:p>
            <a:pPr marL="685154" lvl="1" indent="-227965"/>
            <a:r>
              <a:rPr lang="en-US" dirty="0"/>
              <a:t>System</a:t>
            </a:r>
          </a:p>
          <a:p>
            <a:pPr marL="685154" lvl="1" indent="-227965"/>
            <a:r>
              <a:rPr lang="en-US" dirty="0"/>
              <a:t>Subsystem</a:t>
            </a:r>
          </a:p>
          <a:p>
            <a:pPr marL="227965" indent="-227965"/>
            <a:r>
              <a:rPr lang="en-US" dirty="0"/>
              <a:t>Written fall 2018</a:t>
            </a:r>
          </a:p>
          <a:p>
            <a:pPr marL="227965" indent="-227965"/>
            <a:r>
              <a:rPr lang="en-US" dirty="0"/>
              <a:t>Workspace Requirements Management Tool</a:t>
            </a:r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November 19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pPr marL="227965" indent="-227965"/>
            <a:r>
              <a:rPr lang="en-US" dirty="0"/>
              <a:t>~400 slide package presented to industry professionals, venders, and professors </a:t>
            </a:r>
          </a:p>
          <a:p>
            <a:pPr marL="227965" indent="-227965"/>
            <a:r>
              <a:rPr lang="en-US" dirty="0"/>
              <a:t>Finalized design </a:t>
            </a:r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Critical Design Review (CDR)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Configuration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5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9CC5F5CB-E56D-4492-8DF2-40B0DADE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33862"/>
            <a:ext cx="4165964" cy="4984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6AE0B-3743-4E74-9C33-148E6910D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0" r="19964" b="13483"/>
          <a:stretch/>
        </p:blipFill>
        <p:spPr>
          <a:xfrm>
            <a:off x="1577009" y="1040012"/>
            <a:ext cx="3379304" cy="49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8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System Architecture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901C09-6510-4C06-935E-241DCB0A3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14" y="778894"/>
            <a:ext cx="6135687" cy="4908550"/>
          </a:xfrm>
        </p:spPr>
      </p:pic>
    </p:spTree>
    <p:extLst>
      <p:ext uri="{BB962C8B-B14F-4D97-AF65-F5344CB8AC3E}">
        <p14:creationId xmlns:p14="http://schemas.microsoft.com/office/powerpoint/2010/main" val="318216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799143-AD2C-4B3E-8983-E77CAE46E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0177F-C0B8-40AC-982B-CA3381E6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992"/>
            <a:ext cx="4748213" cy="478280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44F150-33F8-4575-BBC5-8A2FB115F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91315"/>
              </p:ext>
            </p:extLst>
          </p:nvPr>
        </p:nvGraphicFramePr>
        <p:xfrm>
          <a:off x="4996099" y="2093843"/>
          <a:ext cx="6744209" cy="34748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99159">
                  <a:extLst>
                    <a:ext uri="{9D8B030D-6E8A-4147-A177-3AD203B41FA5}">
                      <a16:colId xmlns:a16="http://schemas.microsoft.com/office/drawing/2014/main" val="3653542640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3565301415"/>
                    </a:ext>
                  </a:extLst>
                </a:gridCol>
                <a:gridCol w="1007167">
                  <a:extLst>
                    <a:ext uri="{9D8B030D-6E8A-4147-A177-3AD203B41FA5}">
                      <a16:colId xmlns:a16="http://schemas.microsoft.com/office/drawing/2014/main" val="897963374"/>
                    </a:ext>
                  </a:extLst>
                </a:gridCol>
                <a:gridCol w="1550503">
                  <a:extLst>
                    <a:ext uri="{9D8B030D-6E8A-4147-A177-3AD203B41FA5}">
                      <a16:colId xmlns:a16="http://schemas.microsoft.com/office/drawing/2014/main" val="261810004"/>
                    </a:ext>
                  </a:extLst>
                </a:gridCol>
                <a:gridCol w="1109154">
                  <a:extLst>
                    <a:ext uri="{9D8B030D-6E8A-4147-A177-3AD203B41FA5}">
                      <a16:colId xmlns:a16="http://schemas.microsoft.com/office/drawing/2014/main" val="322463260"/>
                    </a:ext>
                  </a:extLst>
                </a:gridCol>
              </a:tblGrid>
              <a:tr h="569844">
                <a:tc>
                  <a:txBody>
                    <a:bodyPr/>
                    <a:lstStyle/>
                    <a:p>
                      <a:r>
                        <a:rPr lang="en-US" sz="1600" dirty="0"/>
                        <a:t>ACS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EPS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Payloads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32290"/>
                  </a:ext>
                </a:extLst>
              </a:tr>
              <a:tr h="845269">
                <a:tc>
                  <a:txBody>
                    <a:bodyPr/>
                    <a:lstStyle/>
                    <a:p>
                      <a:r>
                        <a:rPr lang="en-US" sz="1600" dirty="0"/>
                        <a:t>Magnetorquer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Generating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Boot up, assist detumble, monitor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70594"/>
                  </a:ext>
                </a:extLst>
              </a:tr>
              <a:tr h="1076170">
                <a:tc>
                  <a:txBody>
                    <a:bodyPr/>
                    <a:lstStyle/>
                    <a:p>
                      <a:r>
                        <a:rPr lang="en-US" sz="1600" dirty="0"/>
                        <a:t>Magnetorquer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Generating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Listen for ground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629017"/>
                  </a:ext>
                </a:extLst>
              </a:tr>
              <a:tr h="983532">
                <a:tc>
                  <a:txBody>
                    <a:bodyPr/>
                    <a:lstStyle/>
                    <a:p>
                      <a:r>
                        <a:rPr lang="en-US" sz="1600" dirty="0"/>
                        <a:t>Reaction wheels and magnetorquer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Generating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Rx and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3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01914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RHCWVWTZRMYC-44-1017</_dlc_DocId>
    <_dlc_DocIdUrl xmlns="2bf2d388-9b68-4952-9bcd-945bcd3bc124">
      <Url>https://myerauedu.sharepoint.com/teams/PR_College_of_Engineering/PC_EAGLESAT/_layouts/15/DocIdRedir.aspx?ID=RHCWVWTZRMYC-44-1017</Url>
      <Description>RHCWVWTZRMYC-44-1017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26AD8-9BD7-4B19-B35C-DAC2B4A3F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C14B32-85E0-4BEB-B491-C4BBFEC96CB9}">
  <ds:schemaRefs>
    <ds:schemaRef ds:uri="http://schemas.microsoft.com/office/2006/documentManagement/types"/>
    <ds:schemaRef ds:uri="bf192eb6-175c-4ee1-9b68-ebc3cf1a256d"/>
    <ds:schemaRef ds:uri="http://purl.org/dc/elements/1.1/"/>
    <ds:schemaRef ds:uri="http://schemas.microsoft.com/office/2006/metadata/properties"/>
    <ds:schemaRef ds:uri="6c160ac7-2e9f-4006-94dd-bfed52f16d0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bf2d388-9b68-4952-9bcd-945bcd3bc1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220</Words>
  <Application>Microsoft Office PowerPoint</Application>
  <PresentationFormat>Widescreen</PresentationFormat>
  <Paragraphs>89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Times New Roman</vt:lpstr>
      <vt:lpstr>EagleSat Theme</vt:lpstr>
      <vt:lpstr>PowerPoint Presentation</vt:lpstr>
      <vt:lpstr>Outline</vt:lpstr>
      <vt:lpstr>Purpose and Benefits</vt:lpstr>
      <vt:lpstr>Mission Overview</vt:lpstr>
      <vt:lpstr>Requirements </vt:lpstr>
      <vt:lpstr>Critical Design Review (CDR)</vt:lpstr>
      <vt:lpstr>Current Configuration </vt:lpstr>
      <vt:lpstr>System Architecture Overview</vt:lpstr>
      <vt:lpstr>Modes of Operation</vt:lpstr>
      <vt:lpstr>Current task – Interface Control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Barthenheier, Lauren M.</dc:creator>
  <cp:lastModifiedBy>Becca Laub</cp:lastModifiedBy>
  <cp:revision>41</cp:revision>
  <dcterms:modified xsi:type="dcterms:W3CDTF">2019-04-02T01:02:45Z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50f1d19d-95c8-4c14-8138-f50fac04008c</vt:lpwstr>
  </property>
</Properties>
</file>